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9C3CD-6C7C-430F-9551-C90A1ECF5EB7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1D7F-4E55-41AB-B7B7-CBC2F932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A46F18-4F33-4016-8CE5-545B8A16B4E1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7DB55E-260B-4601-B342-48DDD9E37556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D9070D-A6C6-4B5E-AC70-B1722415D365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872D2B-4EBB-4053-AB8E-5483D8104ACF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D10FE-225C-43CD-85B7-3F5383C37204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image" Target="../media/image17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58138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Transforms</a:t>
            </a:r>
          </a:p>
          <a:p>
            <a:pPr lvl="1" eaLnBrk="1" hangingPunct="1"/>
            <a:r>
              <a:rPr lang="en-US" altLang="en-US" dirty="0" smtClean="0"/>
              <a:t>Mathematical Introduction</a:t>
            </a:r>
          </a:p>
          <a:p>
            <a:pPr eaLnBrk="1" hangingPunct="1"/>
            <a:r>
              <a:rPr lang="en-US" altLang="en-US" dirty="0" smtClean="0"/>
              <a:t>Fourier Transform</a:t>
            </a:r>
          </a:p>
          <a:p>
            <a:pPr lvl="1" eaLnBrk="1" hangingPunct="1"/>
            <a:r>
              <a:rPr lang="en-US" altLang="en-US" dirty="0" smtClean="0"/>
              <a:t>Time-Space Domain and Frequency Domain</a:t>
            </a:r>
          </a:p>
          <a:p>
            <a:pPr lvl="1" eaLnBrk="1" hangingPunct="1"/>
            <a:r>
              <a:rPr lang="en-US" altLang="en-US" dirty="0" err="1" smtClean="0"/>
              <a:t>Discret</a:t>
            </a:r>
            <a:r>
              <a:rPr lang="en-US" altLang="en-US" dirty="0" smtClean="0"/>
              <a:t> Fourier Transform</a:t>
            </a:r>
          </a:p>
          <a:p>
            <a:pPr lvl="2" eaLnBrk="1" hangingPunct="1"/>
            <a:r>
              <a:rPr lang="en-US" altLang="en-US" dirty="0" smtClean="0"/>
              <a:t>Fast Fourier Transform</a:t>
            </a:r>
          </a:p>
          <a:p>
            <a:pPr eaLnBrk="1" hangingPunct="1"/>
            <a:r>
              <a:rPr lang="en-US" altLang="en-US" dirty="0" smtClean="0"/>
              <a:t>Summary</a:t>
            </a:r>
          </a:p>
          <a:p>
            <a:pPr eaLnBrk="1" hangingPunct="1"/>
            <a:r>
              <a:rPr lang="en-US" altLang="en-US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909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ffectLst>
            <a:outerShdw blurRad="63500" dist="38099" dir="2700000" algn="ctr" rotWithShape="0">
              <a:schemeClr val="folHlink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Verdana" pitchFamily="34" charset="0"/>
              </a:rPr>
              <a:t>Example: Multiplication in Time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6803" name="Picture 4" descr="fig4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30413"/>
            <a:ext cx="70104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3492500" y="1244600"/>
          <a:ext cx="2070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2070100" imgH="508000" progId="Equation.DSMT4">
                  <p:embed/>
                </p:oleObj>
              </mc:Choice>
              <mc:Fallback>
                <p:oleObj name="Equation" r:id="rId4" imgW="2070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244600"/>
                        <a:ext cx="2070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3"/>
          <p:cNvGraphicFramePr>
            <a:graphicFrameLocks noChangeAspect="1"/>
          </p:cNvGraphicFramePr>
          <p:nvPr/>
        </p:nvGraphicFramePr>
        <p:xfrm>
          <a:off x="304800" y="5257800"/>
          <a:ext cx="8458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11061700" imgH="1181100" progId="Equation.DSMT4">
                  <p:embed/>
                </p:oleObj>
              </mc:Choice>
              <mc:Fallback>
                <p:oleObj name="Equation" r:id="rId6" imgW="11061700" imgH="1181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8458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ffectLst>
            <a:outerShdw blurRad="63500" dist="38099" dir="2700000" algn="ctr" rotWithShape="0">
              <a:schemeClr val="folHlink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Verdana" pitchFamily="34" charset="0"/>
              </a:rPr>
              <a:t>Example: Integration in the Time Domain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7827" name="Picture 5" descr="fig4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1039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6" descr="fig4_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6248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3810000" y="1828800"/>
          <a:ext cx="3200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3771900" imgH="1130300" progId="Equation.DSMT4">
                  <p:embed/>
                </p:oleObj>
              </mc:Choice>
              <mc:Fallback>
                <p:oleObj name="Equation" r:id="rId5" imgW="37719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3200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3"/>
          <p:cNvGraphicFramePr>
            <a:graphicFrameLocks noChangeAspect="1"/>
          </p:cNvGraphicFramePr>
          <p:nvPr/>
        </p:nvGraphicFramePr>
        <p:xfrm>
          <a:off x="5029200" y="4267200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7" imgW="2057400" imgH="1016000" progId="Equation.DSMT4">
                  <p:embed/>
                </p:oleObj>
              </mc:Choice>
              <mc:Fallback>
                <p:oleObj name="Equation" r:id="rId7" imgW="20574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2057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67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Transforms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Transform: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 mathematics, a function that results when a given function is multiplied by a so-called kernel function, and the product is integrated between suitable limits. (Britannica)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be thought of as a substitution</a:t>
            </a:r>
          </a:p>
        </p:txBody>
      </p:sp>
      <p:pic>
        <p:nvPicPr>
          <p:cNvPr id="67588" name="Picture 1030" descr="F(s)    = \left\{\mathcal{L} f\right\}(s)   =\int_{0^-}^\infty e^{-st} f(t)\,d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495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17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Transforms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2214563"/>
            <a:ext cx="8105775" cy="42624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a substitution:</a:t>
            </a:r>
          </a:p>
          <a:p>
            <a:pPr eaLnBrk="1" hangingPunct="1"/>
            <a:r>
              <a:rPr lang="en-US" altLang="en-US" dirty="0" smtClean="0"/>
              <a:t>Original equation: x  + 4x</a:t>
            </a:r>
            <a:r>
              <a:rPr lang="en-US" altLang="en-US" dirty="0" smtClean="0">
                <a:cs typeface="Times New Roman" pitchFamily="18" charset="0"/>
              </a:rPr>
              <a:t>²</a:t>
            </a:r>
            <a:r>
              <a:rPr lang="en-US" altLang="en-US" dirty="0" smtClean="0"/>
              <a:t> – 8 = 0</a:t>
            </a:r>
          </a:p>
          <a:p>
            <a:pPr eaLnBrk="1" hangingPunct="1"/>
            <a:r>
              <a:rPr lang="en-US" altLang="en-US" dirty="0" smtClean="0"/>
              <a:t>Familiar form: ax</a:t>
            </a:r>
            <a:r>
              <a:rPr lang="en-US" altLang="en-US" dirty="0" smtClean="0">
                <a:cs typeface="Times New Roman" pitchFamily="18" charset="0"/>
              </a:rPr>
              <a:t>²</a:t>
            </a:r>
            <a:r>
              <a:rPr lang="en-US" altLang="en-US" dirty="0" smtClean="0"/>
              <a:t> + </a:t>
            </a:r>
            <a:r>
              <a:rPr lang="en-US" altLang="en-US" dirty="0" err="1" smtClean="0"/>
              <a:t>bx</a:t>
            </a:r>
            <a:r>
              <a:rPr lang="en-US" altLang="en-US" dirty="0" smtClean="0"/>
              <a:t> + c = 0</a:t>
            </a:r>
          </a:p>
          <a:p>
            <a:pPr eaLnBrk="1" hangingPunct="1"/>
            <a:r>
              <a:rPr lang="en-US" altLang="en-US" dirty="0" smtClean="0"/>
              <a:t>Let: y = </a:t>
            </a:r>
            <a:r>
              <a:rPr lang="en-US" altLang="en-US" dirty="0" smtClean="0">
                <a:sym typeface="Math1" pitchFamily="2" charset="2"/>
              </a:rPr>
              <a:t>x</a:t>
            </a:r>
            <a:r>
              <a:rPr lang="en-US" altLang="en-US" dirty="0" smtClean="0">
                <a:cs typeface="Times New Roman" pitchFamily="18" charset="0"/>
              </a:rPr>
              <a:t>²</a:t>
            </a:r>
            <a:endParaRPr lang="en-US" altLang="en-US" dirty="0" smtClean="0">
              <a:sym typeface="Math1" pitchFamily="2" charset="2"/>
            </a:endParaRPr>
          </a:p>
          <a:p>
            <a:pPr eaLnBrk="1" hangingPunct="1"/>
            <a:r>
              <a:rPr lang="en-US" altLang="en-US" dirty="0" smtClean="0">
                <a:sym typeface="Math1" pitchFamily="2" charset="2"/>
              </a:rPr>
              <a:t>Solve for y</a:t>
            </a:r>
          </a:p>
          <a:p>
            <a:pPr eaLnBrk="1" hangingPunct="1"/>
            <a:r>
              <a:rPr lang="en-US" altLang="en-US" dirty="0" smtClean="0">
                <a:sym typeface="Math1" pitchFamily="2" charset="2"/>
              </a:rPr>
              <a:t>x = </a:t>
            </a:r>
            <a:r>
              <a:rPr lang="en-US" altLang="en-US" dirty="0" smtClean="0">
                <a:cs typeface="Times New Roman" pitchFamily="18" charset="0"/>
                <a:sym typeface="Math1" pitchFamily="2" charset="2"/>
              </a:rPr>
              <a:t>±√</a:t>
            </a:r>
            <a:r>
              <a:rPr lang="en-US" altLang="en-US" dirty="0" smtClean="0">
                <a:sym typeface="Math1" pitchFamily="2" charset="2"/>
              </a:rPr>
              <a:t>y</a:t>
            </a:r>
          </a:p>
          <a:p>
            <a:pPr eaLnBrk="1" hangingPunct="1"/>
            <a:endParaRPr lang="en-US" altLang="en-US" dirty="0" smtClean="0">
              <a:sym typeface="Math1" pitchFamily="2" charset="2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419600" y="28956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5013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Transforms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2214563"/>
            <a:ext cx="8105775" cy="46434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Transforms are used in mathematics to solve differential equations:</a:t>
            </a:r>
          </a:p>
          <a:p>
            <a:pPr lvl="1" eaLnBrk="1" hangingPunct="1"/>
            <a:r>
              <a:rPr lang="en-US" altLang="en-US" dirty="0" smtClean="0"/>
              <a:t>Original equation</a:t>
            </a:r>
          </a:p>
          <a:p>
            <a:pPr lvl="1" eaLnBrk="1" hangingPunct="1"/>
            <a:r>
              <a:rPr lang="en-US" altLang="en-US" dirty="0" smtClean="0"/>
              <a:t>Apply Laplace Transform</a:t>
            </a:r>
          </a:p>
          <a:p>
            <a:pPr lvl="1" eaLnBrk="1" hangingPunct="1"/>
            <a:r>
              <a:rPr lang="en-US" altLang="en-US" dirty="0" smtClean="0"/>
              <a:t>Take inverse Transform: y = L</a:t>
            </a:r>
            <a:r>
              <a:rPr lang="en-US" altLang="en-US" dirty="0" smtClean="0">
                <a:cs typeface="Times New Roman" pitchFamily="18" charset="0"/>
              </a:rPr>
              <a:t>ˉ¹(y)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08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Fourier Transform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2214563"/>
            <a:ext cx="7958138" cy="46434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Property of transforms:</a:t>
            </a:r>
          </a:p>
          <a:p>
            <a:pPr lvl="1" eaLnBrk="1" hangingPunct="1"/>
            <a:r>
              <a:rPr lang="en-US" altLang="en-US" dirty="0" smtClean="0"/>
              <a:t>They convert a function from one domain to another with no loss of information</a:t>
            </a:r>
          </a:p>
          <a:p>
            <a:pPr eaLnBrk="1" hangingPunct="1"/>
            <a:r>
              <a:rPr lang="en-US" altLang="en-US" dirty="0" smtClean="0"/>
              <a:t>Fourier Transform: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converts a function from the time (or spatial) domain to the frequency domain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7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684" name="Picture 4" descr="table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5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effectLst>
            <a:outerShdw blurRad="63500" dist="38099" dir="2700000" algn="ctr" rotWithShape="0">
              <a:schemeClr val="folHlink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Verdana" pitchFamily="34" charset="0"/>
              </a:rPr>
              <a:t>Example: Linearity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3731" name="Picture 4" descr="fig4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8963"/>
            <a:ext cx="73914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732" name="Object 2"/>
          <p:cNvGraphicFramePr>
            <a:graphicFrameLocks noChangeAspect="1"/>
          </p:cNvGraphicFramePr>
          <p:nvPr/>
        </p:nvGraphicFramePr>
        <p:xfrm>
          <a:off x="2959100" y="1168400"/>
          <a:ext cx="3289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3289300" imgH="508000" progId="Equation.DSMT4">
                  <p:embed/>
                </p:oleObj>
              </mc:Choice>
              <mc:Fallback>
                <p:oleObj name="Equation" r:id="rId4" imgW="32893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1168400"/>
                        <a:ext cx="3289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3"/>
          <p:cNvGraphicFramePr>
            <a:graphicFrameLocks noChangeAspect="1"/>
          </p:cNvGraphicFramePr>
          <p:nvPr/>
        </p:nvGraphicFramePr>
        <p:xfrm>
          <a:off x="1828800" y="4889500"/>
          <a:ext cx="5600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5600700" imgH="1130300" progId="Equation.DSMT4">
                  <p:embed/>
                </p:oleObj>
              </mc:Choice>
              <mc:Fallback>
                <p:oleObj name="Equation" r:id="rId6" imgW="56007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89500"/>
                        <a:ext cx="56007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4"/>
          <p:cNvGraphicFramePr>
            <a:graphicFrameLocks noChangeAspect="1"/>
          </p:cNvGraphicFramePr>
          <p:nvPr/>
        </p:nvGraphicFramePr>
        <p:xfrm>
          <a:off x="0" y="0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463160" imgH="844585" progId="Equation.DSMT4">
                  <p:embed/>
                </p:oleObj>
              </mc:Choice>
              <mc:Fallback>
                <p:oleObj name="Equation" r:id="rId8" imgW="463160" imgH="8445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0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effectLst>
            <a:outerShdw blurRad="63500" dist="38099" dir="2700000" algn="ctr" rotWithShape="0">
              <a:schemeClr val="folHlink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Verdana" pitchFamily="34" charset="0"/>
              </a:rPr>
              <a:t>Example: Time Shift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4755" name="Picture 4" descr="fig4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239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187700" y="1600200"/>
          <a:ext cx="2527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2527300" imgH="508000" progId="Equation.DSMT4">
                  <p:embed/>
                </p:oleObj>
              </mc:Choice>
              <mc:Fallback>
                <p:oleObj name="Equation" r:id="rId4" imgW="25273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1600200"/>
                        <a:ext cx="2527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3"/>
          <p:cNvGraphicFramePr>
            <a:graphicFrameLocks noChangeAspect="1"/>
          </p:cNvGraphicFramePr>
          <p:nvPr/>
        </p:nvGraphicFramePr>
        <p:xfrm>
          <a:off x="2616200" y="5041900"/>
          <a:ext cx="3937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3937000" imgH="1130300" progId="Equation.DSMT4">
                  <p:embed/>
                </p:oleObj>
              </mc:Choice>
              <mc:Fallback>
                <p:oleObj name="Equation" r:id="rId6" imgW="39370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041900"/>
                        <a:ext cx="3937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42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effectLst>
            <a:outerShdw blurRad="63500" dist="38099" dir="2700000" algn="ctr" rotWithShape="0">
              <a:schemeClr val="folHlink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Verdana" pitchFamily="34" charset="0"/>
              </a:rPr>
              <a:t>Example: Time Scaling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grpSp>
        <p:nvGrpSpPr>
          <p:cNvPr id="75779" name="Group 10"/>
          <p:cNvGrpSpPr>
            <a:grpSpLocks/>
          </p:cNvGrpSpPr>
          <p:nvPr/>
        </p:nvGrpSpPr>
        <p:grpSpPr bwMode="auto">
          <a:xfrm>
            <a:off x="228600" y="1371600"/>
            <a:ext cx="8748713" cy="3684588"/>
            <a:chOff x="144" y="1200"/>
            <a:chExt cx="5511" cy="2321"/>
          </a:xfrm>
        </p:grpSpPr>
        <p:pic>
          <p:nvPicPr>
            <p:cNvPr id="75786" name="Picture 4" descr="fig4_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3"/>
              <a:ext cx="2976" cy="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7" name="Picture 5" descr="fig4_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200"/>
              <a:ext cx="2496" cy="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5788" name="Object 6"/>
            <p:cNvGraphicFramePr>
              <a:graphicFrameLocks noChangeAspect="1"/>
            </p:cNvGraphicFramePr>
            <p:nvPr/>
          </p:nvGraphicFramePr>
          <p:xfrm>
            <a:off x="1728" y="1368"/>
            <a:ext cx="576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5" imgW="914400" imgH="508000" progId="Equation.DSMT4">
                    <p:embed/>
                  </p:oleObj>
                </mc:Choice>
                <mc:Fallback>
                  <p:oleObj name="Equation" r:id="rId5" imgW="914400" imgH="508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368"/>
                          <a:ext cx="576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9" name="Object 7"/>
            <p:cNvGraphicFramePr>
              <a:graphicFrameLocks noChangeAspect="1"/>
            </p:cNvGraphicFramePr>
            <p:nvPr/>
          </p:nvGraphicFramePr>
          <p:xfrm>
            <a:off x="1488" y="2496"/>
            <a:ext cx="72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7" imgW="1143000" imgH="508000" progId="Equation.DSMT4">
                    <p:embed/>
                  </p:oleObj>
                </mc:Choice>
                <mc:Fallback>
                  <p:oleObj name="Equation" r:id="rId7" imgW="1143000" imgH="508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96"/>
                          <a:ext cx="720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90" name="Object 8"/>
            <p:cNvGraphicFramePr>
              <a:graphicFrameLocks noChangeAspect="1"/>
            </p:cNvGraphicFramePr>
            <p:nvPr/>
          </p:nvGraphicFramePr>
          <p:xfrm>
            <a:off x="4722" y="1200"/>
            <a:ext cx="816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9" imgW="1790700" imgH="1130300" progId="Equation.DSMT4">
                    <p:embed/>
                  </p:oleObj>
                </mc:Choice>
                <mc:Fallback>
                  <p:oleObj name="Equation" r:id="rId9" imgW="1790700" imgH="1130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2" y="1200"/>
                          <a:ext cx="816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91" name="Object 9"/>
            <p:cNvGraphicFramePr>
              <a:graphicFrameLocks noChangeAspect="1"/>
            </p:cNvGraphicFramePr>
            <p:nvPr/>
          </p:nvGraphicFramePr>
          <p:xfrm>
            <a:off x="4752" y="2269"/>
            <a:ext cx="7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11" imgW="1752600" imgH="1130300" progId="Equation.DSMT4">
                    <p:embed/>
                  </p:oleObj>
                </mc:Choice>
                <mc:Fallback>
                  <p:oleObj name="Equation" r:id="rId11" imgW="1752600" imgH="1130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269"/>
                          <a:ext cx="7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780" name="Text Box 11"/>
          <p:cNvSpPr txBox="1">
            <a:spLocks noChangeArrowheads="1"/>
          </p:cNvSpPr>
          <p:nvPr/>
        </p:nvSpPr>
        <p:spPr bwMode="auto">
          <a:xfrm>
            <a:off x="1828800" y="53340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time compression         frequency expansion</a:t>
            </a:r>
          </a:p>
        </p:txBody>
      </p:sp>
      <p:graphicFrame>
        <p:nvGraphicFramePr>
          <p:cNvPr id="75781" name="Object 2"/>
          <p:cNvGraphicFramePr>
            <a:graphicFrameLocks noChangeAspect="1"/>
          </p:cNvGraphicFramePr>
          <p:nvPr/>
        </p:nvGraphicFramePr>
        <p:xfrm>
          <a:off x="4619625" y="5514975"/>
          <a:ext cx="48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3" imgW="482391" imgH="279279" progId="Equation.DSMT4">
                  <p:embed/>
                </p:oleObj>
              </mc:Choice>
              <mc:Fallback>
                <p:oleObj name="Equation" r:id="rId13" imgW="482391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5514975"/>
                        <a:ext cx="48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Text Box 13"/>
          <p:cNvSpPr txBox="1">
            <a:spLocks noChangeArrowheads="1"/>
          </p:cNvSpPr>
          <p:nvPr/>
        </p:nvSpPr>
        <p:spPr bwMode="auto">
          <a:xfrm>
            <a:off x="2133600" y="60198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time expansion         frequency compression</a:t>
            </a:r>
          </a:p>
        </p:txBody>
      </p:sp>
      <p:graphicFrame>
        <p:nvGraphicFramePr>
          <p:cNvPr id="75783" name="Object 3"/>
          <p:cNvGraphicFramePr>
            <a:graphicFrameLocks noChangeAspect="1"/>
          </p:cNvGraphicFramePr>
          <p:nvPr/>
        </p:nvGraphicFramePr>
        <p:xfrm>
          <a:off x="4560888" y="6178550"/>
          <a:ext cx="48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5" imgW="482391" imgH="279279" progId="Equation.DSMT4">
                  <p:embed/>
                </p:oleObj>
              </mc:Choice>
              <mc:Fallback>
                <p:oleObj name="Equation" r:id="rId15" imgW="482391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6178550"/>
                        <a:ext cx="48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4"/>
          <p:cNvGraphicFramePr>
            <a:graphicFrameLocks noChangeAspect="1"/>
          </p:cNvGraphicFramePr>
          <p:nvPr/>
        </p:nvGraphicFramePr>
        <p:xfrm>
          <a:off x="879475" y="5438775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6" imgW="825500" imgH="368300" progId="Equation.DSMT4">
                  <p:embed/>
                </p:oleObj>
              </mc:Choice>
              <mc:Fallback>
                <p:oleObj name="Equation" r:id="rId16" imgW="825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438775"/>
                        <a:ext cx="82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5"/>
          <p:cNvGraphicFramePr>
            <a:graphicFrameLocks noChangeAspect="1"/>
          </p:cNvGraphicFramePr>
          <p:nvPr/>
        </p:nvGraphicFramePr>
        <p:xfrm>
          <a:off x="644525" y="6096000"/>
          <a:ext cx="146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8" imgW="1460500" imgH="368300" progId="Equation.DSMT4">
                  <p:embed/>
                </p:oleObj>
              </mc:Choice>
              <mc:Fallback>
                <p:oleObj name="Equation" r:id="rId18" imgW="1460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6096000"/>
                        <a:ext cx="146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07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201</Words>
  <Application>Microsoft Office PowerPoint</Application>
  <PresentationFormat>On-screen Show (4:3)</PresentationFormat>
  <Paragraphs>47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MathType 4.0 Equation</vt:lpstr>
      <vt:lpstr>Overview</vt:lpstr>
      <vt:lpstr>Transforms</vt:lpstr>
      <vt:lpstr>Transforms</vt:lpstr>
      <vt:lpstr>Transforms</vt:lpstr>
      <vt:lpstr>Fourier Transform</vt:lpstr>
      <vt:lpstr>PowerPoint Presentation</vt:lpstr>
      <vt:lpstr>Example: Linearity</vt:lpstr>
      <vt:lpstr>Example: Time Shift</vt:lpstr>
      <vt:lpstr>Example: Time Scaling</vt:lpstr>
      <vt:lpstr>Example: Multiplication in Time</vt:lpstr>
      <vt:lpstr>Example: Integration in the Time Domain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sabah</dc:creator>
  <cp:lastModifiedBy>s</cp:lastModifiedBy>
  <cp:revision>2</cp:revision>
  <dcterms:created xsi:type="dcterms:W3CDTF">2006-08-16T00:00:00Z</dcterms:created>
  <dcterms:modified xsi:type="dcterms:W3CDTF">2018-11-21T15:03:59Z</dcterms:modified>
</cp:coreProperties>
</file>